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81" r:id="rId1"/>
    <p:sldMasterId id="2147484447" r:id="rId2"/>
    <p:sldMasterId id="2147491661" r:id="rId3"/>
  </p:sldMasterIdLst>
  <p:notesMasterIdLst>
    <p:notesMasterId r:id="rId25"/>
  </p:notesMasterIdLst>
  <p:handoutMasterIdLst>
    <p:handoutMasterId r:id="rId26"/>
  </p:handoutMasterIdLst>
  <p:sldIdLst>
    <p:sldId id="450" r:id="rId4"/>
    <p:sldId id="473" r:id="rId5"/>
    <p:sldId id="474" r:id="rId6"/>
    <p:sldId id="493" r:id="rId7"/>
    <p:sldId id="479" r:id="rId8"/>
    <p:sldId id="494" r:id="rId9"/>
    <p:sldId id="500" r:id="rId10"/>
    <p:sldId id="484" r:id="rId11"/>
    <p:sldId id="468" r:id="rId12"/>
    <p:sldId id="489" r:id="rId13"/>
    <p:sldId id="502" r:id="rId14"/>
    <p:sldId id="490" r:id="rId15"/>
    <p:sldId id="501" r:id="rId16"/>
    <p:sldId id="469" r:id="rId17"/>
    <p:sldId id="487" r:id="rId18"/>
    <p:sldId id="496" r:id="rId19"/>
    <p:sldId id="497" r:id="rId20"/>
    <p:sldId id="498" r:id="rId21"/>
    <p:sldId id="499" r:id="rId22"/>
    <p:sldId id="486" r:id="rId23"/>
    <p:sldId id="488" r:id="rId2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00B853"/>
    <a:srgbClr val="009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9642" autoAdjust="0"/>
  </p:normalViewPr>
  <p:slideViewPr>
    <p:cSldViewPr>
      <p:cViewPr varScale="1">
        <p:scale>
          <a:sx n="67" d="100"/>
          <a:sy n="67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354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21674248223184"/>
          <c:y val="2.3088025186672138E-2"/>
          <c:w val="0.68223675962609664"/>
          <c:h val="0.91833765491474062"/>
        </c:manualLayout>
      </c:layout>
      <c:bar3DChart>
        <c:barDir val="bar"/>
        <c:grouping val="clustered"/>
        <c:varyColors val="0"/>
        <c:ser>
          <c:idx val="0"/>
          <c:order val="0"/>
          <c:tx>
            <c:v>ATENDIMENTOS</c:v>
          </c:tx>
          <c:spPr>
            <a:solidFill>
              <a:srgbClr val="D4EA6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JANEIRO</c:v>
              </c:pt>
              <c:pt idx="1">
                <c:v>FEVEREIRO</c:v>
              </c:pt>
              <c:pt idx="2">
                <c:v>MARÇO</c:v>
              </c:pt>
              <c:pt idx="3">
                <c:v>ABRIL</c:v>
              </c:pt>
            </c:strLit>
          </c:cat>
          <c:val>
            <c:numLit>
              <c:formatCode>General</c:formatCode>
              <c:ptCount val="4"/>
              <c:pt idx="0">
                <c:v>2320</c:v>
              </c:pt>
              <c:pt idx="1">
                <c:v>2620</c:v>
              </c:pt>
              <c:pt idx="2">
                <c:v>2894</c:v>
              </c:pt>
              <c:pt idx="3">
                <c:v>3658</c:v>
              </c:pt>
            </c:numLit>
          </c:val>
          <c:extLst>
            <c:ext xmlns:c16="http://schemas.microsoft.com/office/drawing/2014/chart" uri="{C3380CC4-5D6E-409C-BE32-E72D297353CC}">
              <c16:uniqueId val="{00000000-1AED-4808-B09A-2D2B12C4B502}"/>
            </c:ext>
          </c:extLst>
        </c:ser>
        <c:ser>
          <c:idx val="1"/>
          <c:order val="1"/>
          <c:tx>
            <c:v>PORTA DE ENTRADA</c:v>
          </c:tx>
          <c:spPr>
            <a:solidFill>
              <a:srgbClr val="FFB66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JANEIRO</c:v>
              </c:pt>
              <c:pt idx="1">
                <c:v>FEVEREIRO</c:v>
              </c:pt>
              <c:pt idx="2">
                <c:v>MARÇO</c:v>
              </c:pt>
              <c:pt idx="3">
                <c:v>ABRIL</c:v>
              </c:pt>
            </c:strLit>
          </c:cat>
          <c:val>
            <c:numLit>
              <c:formatCode>General</c:formatCode>
              <c:ptCount val="4"/>
              <c:pt idx="0">
                <c:v>280</c:v>
              </c:pt>
              <c:pt idx="1">
                <c:v>334</c:v>
              </c:pt>
              <c:pt idx="2">
                <c:v>1296</c:v>
              </c:pt>
              <c:pt idx="3">
                <c:v>322</c:v>
              </c:pt>
            </c:numLit>
          </c:val>
          <c:extLst>
            <c:ext xmlns:c16="http://schemas.microsoft.com/office/drawing/2014/chart" uri="{C3380CC4-5D6E-409C-BE32-E72D297353CC}">
              <c16:uniqueId val="{00000001-1AED-4808-B09A-2D2B12C4B502}"/>
            </c:ext>
          </c:extLst>
        </c:ser>
        <c:ser>
          <c:idx val="2"/>
          <c:order val="2"/>
          <c:tx>
            <c:v>SAÚDE BUCAL</c:v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JANEIRO</c:v>
              </c:pt>
              <c:pt idx="1">
                <c:v>FEVEREIRO</c:v>
              </c:pt>
              <c:pt idx="2">
                <c:v>MARÇO</c:v>
              </c:pt>
              <c:pt idx="3">
                <c:v>ABRIL</c:v>
              </c:pt>
            </c:strLit>
          </c:cat>
          <c:val>
            <c:numLit>
              <c:formatCode>General</c:formatCode>
              <c:ptCount val="4"/>
              <c:pt idx="0">
                <c:v>380</c:v>
              </c:pt>
              <c:pt idx="1">
                <c:v>671</c:v>
              </c:pt>
              <c:pt idx="2">
                <c:v>387</c:v>
              </c:pt>
              <c:pt idx="3">
                <c:v>1251</c:v>
              </c:pt>
            </c:numLit>
          </c:val>
          <c:extLst>
            <c:ext xmlns:c16="http://schemas.microsoft.com/office/drawing/2014/chart" uri="{C3380CC4-5D6E-409C-BE32-E72D297353CC}">
              <c16:uniqueId val="{00000002-1AED-4808-B09A-2D2B12C4B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393151"/>
        <c:axId val="747393983"/>
        <c:axId val="0"/>
      </c:bar3DChart>
      <c:valAx>
        <c:axId val="747393983"/>
        <c:scaling>
          <c:orientation val="minMax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747393151"/>
        <c:crossesAt val="0"/>
        <c:crossBetween val="between"/>
      </c:valAx>
      <c:catAx>
        <c:axId val="747393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747393983"/>
        <c:crossesAt val="0"/>
        <c:auto val="1"/>
        <c:lblAlgn val="ctr"/>
        <c:lblOffset val="100"/>
        <c:noMultiLvlLbl val="0"/>
      </c:catAx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1000" b="0">
              <a:solidFill>
                <a:srgbClr val="000000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ATENDIMENTOS</c:v>
          </c:tx>
          <c:spPr>
            <a:solidFill>
              <a:srgbClr val="D4EA6B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D0-4192-8991-C23E5B082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MAIO</c:v>
              </c:pt>
              <c:pt idx="1">
                <c:v>JUNHO</c:v>
              </c:pt>
              <c:pt idx="2">
                <c:v>JULHO</c:v>
              </c:pt>
              <c:pt idx="3">
                <c:v>AGOSTO</c:v>
              </c:pt>
            </c:strLit>
          </c:cat>
          <c:val>
            <c:numLit>
              <c:formatCode>General</c:formatCode>
              <c:ptCount val="4"/>
              <c:pt idx="0">
                <c:v>4197</c:v>
              </c:pt>
              <c:pt idx="1">
                <c:v>3279</c:v>
              </c:pt>
              <c:pt idx="2">
                <c:v>3638</c:v>
              </c:pt>
              <c:pt idx="3">
                <c:v>4043</c:v>
              </c:pt>
            </c:numLit>
          </c:val>
          <c:extLst>
            <c:ext xmlns:c16="http://schemas.microsoft.com/office/drawing/2014/chart" uri="{C3380CC4-5D6E-409C-BE32-E72D297353CC}">
              <c16:uniqueId val="{00000001-9AD0-4192-8991-C23E5B082BA8}"/>
            </c:ext>
          </c:extLst>
        </c:ser>
        <c:ser>
          <c:idx val="1"/>
          <c:order val="1"/>
          <c:tx>
            <c:v>PORTA DE ENTRADA</c:v>
          </c:tx>
          <c:spPr>
            <a:solidFill>
              <a:srgbClr val="E8892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MAIO</c:v>
              </c:pt>
              <c:pt idx="1">
                <c:v>JUNHO</c:v>
              </c:pt>
              <c:pt idx="2">
                <c:v>JULHO</c:v>
              </c:pt>
              <c:pt idx="3">
                <c:v>AGOSTO</c:v>
              </c:pt>
            </c:strLit>
          </c:cat>
          <c:val>
            <c:numLit>
              <c:formatCode>General</c:formatCode>
              <c:ptCount val="4"/>
              <c:pt idx="0">
                <c:v>318</c:v>
              </c:pt>
              <c:pt idx="1">
                <c:v>583</c:v>
              </c:pt>
              <c:pt idx="2">
                <c:v>390</c:v>
              </c:pt>
              <c:pt idx="3">
                <c:v>368</c:v>
              </c:pt>
            </c:numLit>
          </c:val>
          <c:extLst>
            <c:ext xmlns:c16="http://schemas.microsoft.com/office/drawing/2014/chart" uri="{C3380CC4-5D6E-409C-BE32-E72D297353CC}">
              <c16:uniqueId val="{00000002-9AD0-4192-8991-C23E5B082BA8}"/>
            </c:ext>
          </c:extLst>
        </c:ser>
        <c:ser>
          <c:idx val="2"/>
          <c:order val="2"/>
          <c:tx>
            <c:v>SAÚDE BUCAL</c:v>
          </c:tx>
          <c:spPr>
            <a:solidFill>
              <a:srgbClr val="729FCF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D0-4192-8991-C23E5B082B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MAIO</c:v>
              </c:pt>
              <c:pt idx="1">
                <c:v>JUNHO</c:v>
              </c:pt>
              <c:pt idx="2">
                <c:v>JULHO</c:v>
              </c:pt>
              <c:pt idx="3">
                <c:v>AGOSTO</c:v>
              </c:pt>
            </c:strLit>
          </c:cat>
          <c:val>
            <c:numLit>
              <c:formatCode>General</c:formatCode>
              <c:ptCount val="4"/>
              <c:pt idx="0">
                <c:v>1150</c:v>
              </c:pt>
              <c:pt idx="1">
                <c:v>1456</c:v>
              </c:pt>
              <c:pt idx="2">
                <c:v>1668</c:v>
              </c:pt>
              <c:pt idx="3">
                <c:v>1513</c:v>
              </c:pt>
            </c:numLit>
          </c:val>
          <c:extLst>
            <c:ext xmlns:c16="http://schemas.microsoft.com/office/drawing/2014/chart" uri="{C3380CC4-5D6E-409C-BE32-E72D297353CC}">
              <c16:uniqueId val="{00000004-9AD0-4192-8991-C23E5B082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7396063"/>
        <c:axId val="747394399"/>
        <c:axId val="0"/>
      </c:bar3DChart>
      <c:valAx>
        <c:axId val="747394399"/>
        <c:scaling>
          <c:orientation val="minMax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747396063"/>
        <c:crossesAt val="0"/>
        <c:crossBetween val="between"/>
      </c:valAx>
      <c:catAx>
        <c:axId val="747396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747394399"/>
        <c:crossesAt val="0"/>
        <c:auto val="1"/>
        <c:lblAlgn val="ctr"/>
        <c:lblOffset val="100"/>
        <c:noMultiLvlLbl val="0"/>
      </c:catAx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2F2616-580C-4FD1-A36E-2C482EE33681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10B9CEA5-595F-479D-84AD-37015B0D38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3A0BA6-D8D4-4CF0-B1D0-9D3BDF8822CB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F12587E-7686-4187-B21C-5778A10BF5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4EDE108-440B-444C-A24A-B6BAD3AFE58A}" type="slidenum">
              <a:rPr lang="en-US" altLang="pt-BR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US" altLang="pt-BR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1637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540465B-10DD-4B5B-9C6E-A61E3C2A60AA}" type="slidenum">
              <a:rPr lang="en-US" altLang="pt-BR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altLang="pt-BR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87925" cy="4468813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156B7961-DD52-429F-98AA-308386BE270D}" type="slidenum">
              <a:rPr lang="en-US" altLang="pt-BR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US" altLang="pt-BR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52863" y="9431338"/>
            <a:ext cx="2941637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7329816-4E78-4BF2-AC5B-EABE54EB6913}" type="slidenum">
              <a:rPr lang="en-US" altLang="pt-BR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altLang="pt-BR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87925" cy="4468813"/>
          </a:xfrm>
          <a:noFill/>
        </p:spPr>
        <p:txBody>
          <a:bodyPr wrap="none" anchor="ctr"/>
          <a:lstStyle/>
          <a:p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1558E93-6B05-48FB-8E88-DEDD3582DAA8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B1AD914-29FA-4418-B562-D9D7BC1003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B6DE13B-D103-4C46-A339-E4879ED2349F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FB3000B7-0646-4E53-A03D-42FB582E26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9513A86-5730-4518-8944-1A14A83181B9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3B9798C-73B2-4ABF-A1D9-8FAAB8960F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1656D432-E710-4971-A515-F9137B310CC2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89D9137-E503-4D83-88C7-75FB35F821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009DCB2-7EB3-462D-ABE0-4031823C82FE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5F2FE4D-7BA7-4BAB-8E60-620A4E89DF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15A4D3FF-952E-4308-B0F4-D772FD0A3A4D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D29A2AB-D265-4764-9CA0-AAF9F8C689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BA4A245-996D-42AC-ACC2-F20CF1559F8B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566E93E3-BC9D-4FEC-9026-60E3CA88F5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745AE31-9656-4FF6-94BD-CA91B10FB050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6A30928-8B5C-48C6-AE1D-D2BE78ACB2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55A3A33-3D05-4BC0-8623-286554C1C892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7E21ADF-D102-4BEC-9607-BF16C51AE2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DFB95B-B29E-4B8D-BF8F-6B43E3592553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3E73-334C-4C6D-A928-7847428F3F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C80BCE9-DCB5-4E37-B45E-A7D75E5903A1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965656F-C72A-43FF-89D7-91E7D1328617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A62C-0CB6-4CAD-8DC2-0686F06013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CB85018-C270-44E9-BD52-FF7115D19F40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755F-F436-4D4F-B88F-9C93611DA5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D407B98-9FF3-4C8F-8676-A098A48A17BE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7DE4-70D3-40F8-BD80-B5EAE5B10D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BB12E22-4EB0-4AD5-A5F4-703258EDDAA8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D4AF-4CD3-4CFD-8198-4916B2904A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22FBE85-FC3E-40BD-9452-8B1AD9754B6E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7AE13-8D00-4A0A-8972-26BDCE7989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0500866-7354-4284-96B1-AF2DC41D4674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D95F-EDCC-4E3D-B123-70DB8E1FBA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62F50CE-3FFC-495F-B568-865E6A96E32F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A330-925C-4472-8ED7-163336300B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308725"/>
            <a:ext cx="31321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1558E93-6B05-48FB-8E88-DEDD3582DAA8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EB1AD914-29FA-4418-B562-D9D7BC1003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B6DE13B-D103-4C46-A339-E4879ED2349F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FB3000B7-0646-4E53-A03D-42FB582E26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0CEA2B-436E-498B-8F91-09E631835158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C551DCC-A49C-48F4-8287-5825E11D6B5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0BCE9-DCB5-4E37-B45E-A7D75E5903A1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965656F-C72A-43FF-89D7-91E7D1328617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E530A62C-0CB6-4CAD-8DC2-0686F06013E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5018-C270-44E9-BD52-FF7115D19F40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E755F-F436-4D4F-B88F-9C93611DA57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407B98-9FF3-4C8F-8676-A098A48A17BE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B7DE4-70D3-40F8-BD80-B5EAE5B10D9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B12E22-4EB0-4AD5-A5F4-703258EDDAA8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D4AF-4CD3-4CFD-8198-4916B2904A1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22FBE85-FC3E-40BD-9452-8B1AD9754B6E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7AE13-8D00-4A0A-8972-26BDCE79893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8FBE772-E4A3-4B74-BA2F-0382054E18A1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388BCB87-272C-40B5-AC02-F70A31E92D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00866-7354-4284-96B1-AF2DC41D4674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D95F-EDCC-4E3D-B123-70DB8E1FBA9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F50CE-3FFC-495F-B568-865E6A96E32F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EA330-925C-4472-8ED7-163336300B3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0CEA2B-436E-498B-8F91-09E631835158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51DCC-A49C-48F4-8287-5825E11D6B5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0F0CEA2B-436E-498B-8F91-09E631835158}" type="datetimeFigureOut">
              <a:rPr lang="pt-BR" smtClean="0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C551DCC-A49C-48F4-8287-5825E11D6B5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3A5A43-DA76-4858-B1C1-5B0E93F6701D}" type="datetimeFigureOut">
              <a:rPr lang="pt-BR" altLang="pt-BR"/>
              <a:pPr>
                <a:defRPr/>
              </a:pPr>
              <a:t>14/09/2022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A26D3D9-5E7D-4D11-88AC-2442A6B3BAD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osevelt.teixeira\Desktop\novo BG.jpg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609" r:id="rId1"/>
    <p:sldLayoutId id="2147491610" r:id="rId2"/>
    <p:sldLayoutId id="2147491611" r:id="rId3"/>
    <p:sldLayoutId id="2147491612" r:id="rId4"/>
    <p:sldLayoutId id="2147491573" r:id="rId5"/>
    <p:sldLayoutId id="2147491574" r:id="rId6"/>
    <p:sldLayoutId id="2147491613" r:id="rId7"/>
    <p:sldLayoutId id="2147491614" r:id="rId8"/>
    <p:sldLayoutId id="2147491575" r:id="rId9"/>
    <p:sldLayoutId id="2147491576" r:id="rId10"/>
    <p:sldLayoutId id="2147491577" r:id="rId11"/>
    <p:sldLayoutId id="2147491578" r:id="rId12"/>
    <p:sldLayoutId id="2147491579" r:id="rId13"/>
    <p:sldLayoutId id="2147491580" r:id="rId14"/>
    <p:sldLayoutId id="2147491581" r:id="rId15"/>
    <p:sldLayoutId id="2147491582" r:id="rId16"/>
    <p:sldLayoutId id="2147491583" r:id="rId17"/>
    <p:sldLayoutId id="2147491584" r:id="rId18"/>
    <p:sldLayoutId id="2147491585" r:id="rId19"/>
    <p:sldLayoutId id="2147491586" r:id="rId20"/>
    <p:sldLayoutId id="2147491615" r:id="rId21"/>
    <p:sldLayoutId id="2147491616" r:id="rId22"/>
    <p:sldLayoutId id="2147491587" r:id="rId23"/>
    <p:sldLayoutId id="2147491588" r:id="rId24"/>
    <p:sldLayoutId id="2147491617" r:id="rId25"/>
    <p:sldLayoutId id="2147491589" r:id="rId26"/>
    <p:sldLayoutId id="2147491590" r:id="rId27"/>
    <p:sldLayoutId id="2147491591" r:id="rId28"/>
    <p:sldLayoutId id="2147491592" r:id="rId29"/>
    <p:sldLayoutId id="2147491593" r:id="rId30"/>
    <p:sldLayoutId id="2147491594" r:id="rId31"/>
    <p:sldLayoutId id="2147491595" r:id="rId32"/>
    <p:sldLayoutId id="2147491596" r:id="rId33"/>
    <p:sldLayoutId id="2147491597" r:id="rId34"/>
    <p:sldLayoutId id="2147491618" r:id="rId35"/>
    <p:sldLayoutId id="2147491598" r:id="rId36"/>
    <p:sldLayoutId id="2147491599" r:id="rId37"/>
    <p:sldLayoutId id="2147491619" r:id="rId38"/>
    <p:sldLayoutId id="2147491600" r:id="rId39"/>
    <p:sldLayoutId id="2147491601" r:id="rId40"/>
    <p:sldLayoutId id="2147491602" r:id="rId41"/>
    <p:sldLayoutId id="2147491603" r:id="rId42"/>
    <p:sldLayoutId id="2147491604" r:id="rId43"/>
    <p:sldLayoutId id="2147491605" r:id="rId44"/>
    <p:sldLayoutId id="2147491606" r:id="rId45"/>
    <p:sldLayoutId id="2147491607" r:id="rId46"/>
    <p:sldLayoutId id="2147491608" r:id="rId4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F0CEA2B-436E-498B-8F91-09E631835158}" type="datetimeFigureOut">
              <a:rPr lang="pt-BR"/>
              <a:pPr>
                <a:defRPr/>
              </a:pPr>
              <a:t>14/09/2022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C551DCC-A49C-48F4-8287-5825E11D6B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0" r:id="rId1"/>
    <p:sldLayoutId id="2147491621" r:id="rId2"/>
    <p:sldLayoutId id="2147491622" r:id="rId3"/>
    <p:sldLayoutId id="2147491623" r:id="rId4"/>
    <p:sldLayoutId id="2147491624" r:id="rId5"/>
    <p:sldLayoutId id="2147491625" r:id="rId6"/>
    <p:sldLayoutId id="2147491626" r:id="rId7"/>
    <p:sldLayoutId id="2147491627" r:id="rId8"/>
    <p:sldLayoutId id="2147491628" r:id="rId9"/>
    <p:sldLayoutId id="2147491629" r:id="rId10"/>
    <p:sldLayoutId id="2147491630" r:id="rId11"/>
    <p:sldLayoutId id="2147491631" r:id="rId12"/>
    <p:sldLayoutId id="2147491632" r:id="rId13"/>
    <p:sldLayoutId id="2147491633" r:id="rId14"/>
    <p:sldLayoutId id="214749163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9/14/2022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‹nº›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62" r:id="rId1"/>
    <p:sldLayoutId id="2147491663" r:id="rId2"/>
    <p:sldLayoutId id="2147491664" r:id="rId3"/>
    <p:sldLayoutId id="2147491665" r:id="rId4"/>
    <p:sldLayoutId id="2147491666" r:id="rId5"/>
    <p:sldLayoutId id="2147491667" r:id="rId6"/>
    <p:sldLayoutId id="2147491668" r:id="rId7"/>
    <p:sldLayoutId id="2147491669" r:id="rId8"/>
    <p:sldLayoutId id="2147491670" r:id="rId9"/>
    <p:sldLayoutId id="2147491671" r:id="rId10"/>
    <p:sldLayoutId id="2147491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620688"/>
            <a:ext cx="6768232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alt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2750"/>
              </a:spcBef>
              <a:defRPr/>
            </a:pPr>
            <a:endParaRPr lang="pt-BR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2750"/>
              </a:spcBef>
              <a:defRPr/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Apresentação</a:t>
            </a:r>
          </a:p>
          <a:p>
            <a:pPr algn="ctr">
              <a:spcBef>
                <a:spcPts val="2750"/>
              </a:spcBef>
              <a:defRPr/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AHVN</a:t>
            </a:r>
          </a:p>
          <a:p>
            <a:pPr algn="ctr">
              <a:spcBef>
                <a:spcPts val="2750"/>
              </a:spcBef>
              <a:defRPr/>
            </a:pPr>
            <a:endParaRPr lang="pt-BR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Gestão 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2022</a:t>
            </a:r>
          </a:p>
          <a:p>
            <a:pPr algn="ctr">
              <a:spcBef>
                <a:spcPts val="0"/>
              </a:spcBef>
              <a:defRPr/>
            </a:pPr>
            <a:endParaRPr lang="pt-BR" alt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alt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Charqueadas-RS</a:t>
            </a: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.</a:t>
            </a:r>
            <a:endParaRPr lang="en-US" altLang="pt-BR" sz="2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3" name="Imagem 2" descr="IMG-20201113-WA00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84576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pt-BR" dirty="0"/>
              <a:t>Quantitativos de atendimentos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7239000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1300" b="1" dirty="0">
                <a:latin typeface="Arial" pitchFamily="34" charset="0"/>
                <a:cs typeface="Arial" pitchFamily="34" charset="0"/>
              </a:rPr>
              <a:t>JANEIRO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ATENDIMENTOS =  2320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PORTA DE ENTRADA = 280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SAÚDE BUCAL = 380</a:t>
            </a:r>
          </a:p>
          <a:p>
            <a:pPr>
              <a:buNone/>
            </a:pP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300" b="1" dirty="0">
                <a:latin typeface="Arial" pitchFamily="34" charset="0"/>
                <a:cs typeface="Arial" pitchFamily="34" charset="0"/>
              </a:rPr>
              <a:t>FEVEREIRO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ATENDIMENTOS = 2620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PORTA DE ENTRADA = 334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SAÚDE BUCAL = 671</a:t>
            </a:r>
          </a:p>
          <a:p>
            <a:pPr>
              <a:buNone/>
            </a:pP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300" b="1" dirty="0">
                <a:latin typeface="Arial" pitchFamily="34" charset="0"/>
                <a:cs typeface="Arial" pitchFamily="34" charset="0"/>
              </a:rPr>
              <a:t>MARÇO 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ATENDIMENTOS = 2894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PORTA DE ENTRADA = 1296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SAÚDE BUCAL = 387</a:t>
            </a:r>
          </a:p>
          <a:p>
            <a:pPr>
              <a:buNone/>
            </a:pPr>
            <a:endParaRPr lang="pt-BR" sz="1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300" b="1" dirty="0">
                <a:latin typeface="Arial" pitchFamily="34" charset="0"/>
                <a:cs typeface="Arial" pitchFamily="34" charset="0"/>
              </a:rPr>
              <a:t>ABRIL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ATENDIMENTOS = 3658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PORTA DE ENTRADA = 322</a:t>
            </a:r>
          </a:p>
          <a:p>
            <a:r>
              <a:rPr lang="pt-BR" sz="1300" dirty="0">
                <a:latin typeface="Arial" pitchFamily="34" charset="0"/>
                <a:cs typeface="Arial" pitchFamily="34" charset="0"/>
              </a:rPr>
              <a:t>SAÚDE BUCAL = 1251</a:t>
            </a:r>
          </a:p>
          <a:p>
            <a:pPr>
              <a:buNone/>
            </a:pPr>
            <a:endParaRPr lang="pt-BR" sz="14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1">
            <a:extLst>
              <a:ext uri="{FF2B5EF4-FFF2-40B4-BE49-F238E27FC236}">
                <a16:creationId xmlns:a16="http://schemas.microsoft.com/office/drawing/2014/main" id="{DC20C062-9CE3-5B80-CF3F-7B60E058F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206592"/>
              </p:ext>
            </p:extLst>
          </p:nvPr>
        </p:nvGraphicFramePr>
        <p:xfrm>
          <a:off x="251520" y="1196752"/>
          <a:ext cx="7848872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4F4EEFD-73AF-852C-C19B-EA95BC3ED5E7}"/>
              </a:ext>
            </a:extLst>
          </p:cNvPr>
          <p:cNvSpPr txBox="1"/>
          <p:nvPr/>
        </p:nvSpPr>
        <p:spPr>
          <a:xfrm>
            <a:off x="1763688" y="548680"/>
            <a:ext cx="5094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QUANTITATIVO DE ATENDIMENTOS DO SISTEMA PRISIONAL 2022</a:t>
            </a:r>
          </a:p>
          <a:p>
            <a:r>
              <a:rPr lang="pt-BR" sz="18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195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pt-BR" dirty="0"/>
              <a:t>QUANTITATIVO DE ATENDIMENTO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MAIO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ATENDIMENTOS = 4197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PORTA DE ENTRADA = 318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SAUDE BUCAL = 1150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JUNHO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ATENDIMENTOS = 3279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PORTA DE ENTRADA = 583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SAUDE BUCAL = 1456</a:t>
            </a:r>
          </a:p>
          <a:p>
            <a:endParaRPr lang="pt-BR" dirty="0"/>
          </a:p>
          <a:p>
            <a:pPr>
              <a:buNone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JULHO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ATENDIMENTOS = 3638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PORTA DE ENTRADA =390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SAUDE BUCAL = 1668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AGOSTO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ATENDIMENTOS = 4043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PORTA DE ENTRADA =368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SAUDE BUCAL = 1513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DD4043-9F3C-4881-4C0D-8D1237B94593}"/>
              </a:ext>
            </a:extLst>
          </p:cNvPr>
          <p:cNvSpPr txBox="1"/>
          <p:nvPr/>
        </p:nvSpPr>
        <p:spPr>
          <a:xfrm>
            <a:off x="1979712" y="40466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QUANTITATIVO DE ATENDIMENTOS DO SISTEMA PRISIONAL 2022</a:t>
            </a:r>
          </a:p>
          <a:p>
            <a:r>
              <a:rPr lang="pt-BR" sz="1800" kern="150" dirty="0">
                <a:effectLst/>
                <a:latin typeface="Liberation Serif"/>
                <a:ea typeface="NSimSun" panose="02010609030101010101" pitchFamily="49" charset="-122"/>
                <a:cs typeface="Lucida Sans" panose="020B0602030504020204" pitchFamily="34" charset="0"/>
              </a:rPr>
              <a:t> </a:t>
            </a:r>
          </a:p>
        </p:txBody>
      </p:sp>
      <p:graphicFrame>
        <p:nvGraphicFramePr>
          <p:cNvPr id="5" name="Objeto2">
            <a:extLst>
              <a:ext uri="{FF2B5EF4-FFF2-40B4-BE49-F238E27FC236}">
                <a16:creationId xmlns:a16="http://schemas.microsoft.com/office/drawing/2014/main" id="{F9079AF1-135C-72E1-622C-32E243942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577254"/>
              </p:ext>
            </p:extLst>
          </p:nvPr>
        </p:nvGraphicFramePr>
        <p:xfrm>
          <a:off x="179512" y="1124744"/>
          <a:ext cx="79928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769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655638" y="282575"/>
            <a:ext cx="8353425" cy="584200"/>
          </a:xfrm>
          <a:prstGeom prst="rect">
            <a:avLst/>
          </a:prstGeom>
          <a:noFill/>
          <a:ln w="25400">
            <a:solidFill>
              <a:srgbClr val="EAE4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 b="1" dirty="0">
                <a:solidFill>
                  <a:schemeClr val="tx2"/>
                </a:solidFill>
              </a:rPr>
              <a:t>Desafios atuais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467544" y="1412776"/>
            <a:ext cx="7489204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pt-PT" altLang="pt-BR" dirty="0">
                <a:latin typeface="Arial" pitchFamily="34" charset="0"/>
                <a:cs typeface="Arial" pitchFamily="34" charset="0"/>
              </a:rPr>
              <a:t>Aumentar a cobertura assistencial.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pt-PT" alt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pt-PT" altLang="pt-BR" dirty="0">
                <a:latin typeface="Arial" pitchFamily="34" charset="0"/>
                <a:cs typeface="Arial" pitchFamily="34" charset="0"/>
              </a:rPr>
              <a:t>Qualificar as intervenções intersetoriais. </a:t>
            </a:r>
            <a:endParaRPr lang="pt-BR" alt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pt-BR" alt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pt-BR" altLang="pt-BR" dirty="0">
                <a:latin typeface="Arial" pitchFamily="34" charset="0"/>
                <a:cs typeface="Arial" pitchFamily="34" charset="0"/>
              </a:rPr>
              <a:t>Informatizar os serviços, por meio da implantação do novo sistema de informação da Atenção Básica (estratégia e-SUS AB) para monitoramento  e avaliação permanente dos serviços prestados. 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pt-BR" alt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pt-PT" altLang="pt-BR" dirty="0">
                <a:latin typeface="Arial" pitchFamily="34" charset="0"/>
                <a:cs typeface="Arial" pitchFamily="34" charset="0"/>
              </a:rPr>
              <a:t>Ofertar processos de educação permanente e continuada para todas as equipes de atenção básica prisional.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pt-PT" alt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pt-PT" altLang="pt-BR" dirty="0">
                <a:latin typeface="Arial" pitchFamily="34" charset="0"/>
                <a:cs typeface="Arial" pitchFamily="34" charset="0"/>
              </a:rPr>
              <a:t>Qualificar a gestão das equipes em processos tripartite e intersetoriais.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pt-PT" altLang="pt-BR" dirty="0">
              <a:latin typeface="Arial" pitchFamily="34" charset="0"/>
              <a:cs typeface="Arial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pt-PT" altLang="pt-BR" dirty="0">
                <a:latin typeface="Arial" pitchFamily="34" charset="0"/>
                <a:cs typeface="Arial" pitchFamily="34" charset="0"/>
              </a:rPr>
              <a:t>Aprimorar a infraestrutura para o atendimento em saú</a:t>
            </a:r>
            <a:r>
              <a:rPr lang="pt-PT" altLang="pt-BR" sz="2000" dirty="0">
                <a:latin typeface="+mn-lt"/>
                <a:cs typeface="+mn-cs"/>
              </a:rPr>
              <a:t>de.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MG_20210331_094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124744"/>
            <a:ext cx="3805257" cy="2846332"/>
          </a:xfrm>
          <a:prstGeom prst="rect">
            <a:avLst/>
          </a:prstGeom>
        </p:spPr>
      </p:pic>
      <p:pic>
        <p:nvPicPr>
          <p:cNvPr id="14" name="Imagem 13" descr="IMG_20210513_121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7" y="1363067"/>
            <a:ext cx="3333938" cy="362836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1E8326-14E4-13F3-AF66-4C9BD1055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6" y="3941335"/>
            <a:ext cx="4572001" cy="2717132"/>
          </a:xfrm>
          <a:prstGeom prst="rect">
            <a:avLst/>
          </a:prstGeom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41B84B63-D2C4-6AF1-38C2-0942B6CE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20040"/>
            <a:ext cx="7012632" cy="588680"/>
          </a:xfrm>
        </p:spPr>
        <p:txBody>
          <a:bodyPr>
            <a:normAutofit fontScale="90000"/>
          </a:bodyPr>
          <a:lstStyle/>
          <a:p>
            <a:r>
              <a:rPr lang="pt-BR" dirty="0"/>
              <a:t>Equipes Saúde Prisional- AHVN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20210513_095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240360" cy="3600400"/>
          </a:xfrm>
        </p:spPr>
      </p:pic>
      <p:pic>
        <p:nvPicPr>
          <p:cNvPr id="5" name="Imagem 4" descr="IMG_20210513_111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6128" y="2992893"/>
            <a:ext cx="5154344" cy="3405549"/>
          </a:xfrm>
          <a:prstGeom prst="rect">
            <a:avLst/>
          </a:prstGeom>
        </p:spPr>
      </p:pic>
      <p:pic>
        <p:nvPicPr>
          <p:cNvPr id="6" name="Imagem 5" descr="IMG_20210514_154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0892"/>
            <a:ext cx="2704631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G-20210720-WA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484" y="188640"/>
            <a:ext cx="4276172" cy="460851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75BF62A-121F-9398-883C-9852FD30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421569" cy="5085184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C3C8283-B62C-B953-6F23-44E6E102F891}"/>
              </a:ext>
            </a:extLst>
          </p:cNvPr>
          <p:cNvSpPr/>
          <p:nvPr/>
        </p:nvSpPr>
        <p:spPr>
          <a:xfrm>
            <a:off x="6660232" y="1844824"/>
            <a:ext cx="5760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96E0127-DB04-2584-5A31-8ECB9240B047}"/>
              </a:ext>
            </a:extLst>
          </p:cNvPr>
          <p:cNvSpPr/>
          <p:nvPr/>
        </p:nvSpPr>
        <p:spPr>
          <a:xfrm>
            <a:off x="1619672" y="1484784"/>
            <a:ext cx="2880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210818-WA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0588"/>
            <a:ext cx="4680520" cy="3076321"/>
          </a:xfrm>
        </p:spPr>
      </p:pic>
      <p:pic>
        <p:nvPicPr>
          <p:cNvPr id="5" name="Imagem 4" descr="IMG-20210902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969543"/>
            <a:ext cx="507605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-20210915-WA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787774" cy="4049688"/>
          </a:xfrm>
          <a:prstGeom prst="rect">
            <a:avLst/>
          </a:prstGeom>
        </p:spPr>
      </p:pic>
      <p:pic>
        <p:nvPicPr>
          <p:cNvPr id="5" name="Imagem 4" descr="IMG-20210917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88640"/>
            <a:ext cx="4536504" cy="3672408"/>
          </a:xfrm>
          <a:prstGeom prst="rect">
            <a:avLst/>
          </a:prstGeom>
        </p:spPr>
      </p:pic>
      <p:pic>
        <p:nvPicPr>
          <p:cNvPr id="6" name="Imagem 5" descr="IMG_20211001_162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4536504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11188" y="568325"/>
            <a:ext cx="8137525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6800" rIns="91800" bIns="46800"/>
          <a:lstStyle>
            <a:lvl1pPr marL="344488" indent="-339725" eaLnBrk="0" hangingPunct="0">
              <a:spcBef>
                <a:spcPts val="800"/>
              </a:spcBef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32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1pPr>
            <a:lvl2pPr indent="-742950" eaLnBrk="0" hangingPunct="0">
              <a:spcBef>
                <a:spcPts val="700"/>
              </a:spcBef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8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2pPr>
            <a:lvl3pPr marL="1146175" indent="-223838" eaLnBrk="0" hangingPunct="0">
              <a:spcBef>
                <a:spcPts val="600"/>
              </a:spcBef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4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4488" algn="l"/>
                <a:tab pos="801688" algn="l"/>
                <a:tab pos="1258888" algn="l"/>
                <a:tab pos="1716088" algn="l"/>
                <a:tab pos="2173288" algn="l"/>
                <a:tab pos="2630488" algn="l"/>
                <a:tab pos="3087688" algn="l"/>
                <a:tab pos="3544888" algn="l"/>
                <a:tab pos="4002088" algn="l"/>
                <a:tab pos="4459288" algn="l"/>
                <a:tab pos="4916488" algn="l"/>
                <a:tab pos="5373688" algn="l"/>
                <a:tab pos="5830888" algn="l"/>
                <a:tab pos="6288088" algn="l"/>
                <a:tab pos="6745288" algn="l"/>
                <a:tab pos="7202488" algn="l"/>
                <a:tab pos="7659688" algn="l"/>
                <a:tab pos="8116888" algn="l"/>
                <a:tab pos="8574088" algn="l"/>
                <a:tab pos="9031288" algn="l"/>
                <a:tab pos="9488488" algn="l"/>
              </a:tabLst>
              <a:defRPr sz="2000">
                <a:solidFill>
                  <a:srgbClr val="FFFFFF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es-ES" altLang="pt-BR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es-ES" altLang="pt-BR" sz="2000" b="1" dirty="0">
              <a:solidFill>
                <a:schemeClr val="tx1"/>
              </a:solidFill>
              <a:latin typeface="+mn-lt"/>
            </a:endParaRP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es-ES" altLang="pt-B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000" b="1" dirty="0">
                <a:solidFill>
                  <a:schemeClr val="tx2"/>
                </a:solidFill>
                <a:latin typeface="+mn-lt"/>
              </a:rPr>
              <a:t>P</a:t>
            </a:r>
            <a:r>
              <a:rPr lang="pt-BR" sz="2000" b="1" dirty="0">
                <a:solidFill>
                  <a:schemeClr val="tx2"/>
                </a:solidFill>
                <a:latin typeface="+mn-lt"/>
              </a:rPr>
              <a:t>essoas privadas de liberdade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pt-BR" sz="2000" b="1" dirty="0">
              <a:solidFill>
                <a:schemeClr val="tx2"/>
              </a:solidFill>
              <a:latin typeface="+mn-lt"/>
            </a:endParaRP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PEJ + RSA = 2226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PEC= 655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PASC= 210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PMEC= 1519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CPA= 172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IPCH= 157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buFontTx/>
              <a:buChar char="-"/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MÉDIA/TOTAL= </a:t>
            </a:r>
            <a:r>
              <a:rPr lang="pt-BR" sz="3600" b="1" dirty="0">
                <a:solidFill>
                  <a:srgbClr val="FF0000"/>
                </a:solidFill>
                <a:latin typeface="+mn-lt"/>
              </a:rPr>
              <a:t>4939 APENADOS. </a:t>
            </a:r>
          </a:p>
          <a:p>
            <a:pPr marL="4763" indent="0" eaLnBrk="1" hangingPunct="1">
              <a:lnSpc>
                <a:spcPct val="90000"/>
              </a:lnSpc>
              <a:spcBef>
                <a:spcPts val="700"/>
              </a:spcBef>
              <a:defRPr/>
            </a:pPr>
            <a:r>
              <a:rPr lang="pt-BR" sz="20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460375" lvl="1" indent="-342900" eaLnBrk="1" hangingPunct="1">
              <a:lnSpc>
                <a:spcPct val="90000"/>
              </a:lnSpc>
              <a:defRPr/>
            </a:pPr>
            <a:endParaRPr lang="pt-BR" sz="2000" dirty="0">
              <a:solidFill>
                <a:schemeClr val="tx1"/>
              </a:solidFill>
              <a:latin typeface="+mn-lt"/>
            </a:endParaRPr>
          </a:p>
          <a:p>
            <a:pPr marL="114935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tx1"/>
              </a:solidFill>
              <a:latin typeface="+mn-lt"/>
            </a:endParaRPr>
          </a:p>
          <a:p>
            <a:pPr marL="460375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1"/>
              </a:solidFill>
              <a:latin typeface="+mn-lt"/>
            </a:endParaRPr>
          </a:p>
          <a:p>
            <a:pPr marL="1208087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solidFill>
                <a:schemeClr val="tx1"/>
              </a:solidFill>
              <a:latin typeface="+mn-lt"/>
            </a:endParaRPr>
          </a:p>
          <a:p>
            <a:pPr marL="1208087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ES" altLang="pt-BR" sz="2000" dirty="0">
              <a:solidFill>
                <a:schemeClr val="tx1"/>
              </a:solidFill>
              <a:latin typeface="+mn-lt"/>
            </a:endParaRPr>
          </a:p>
          <a:p>
            <a:pPr marL="1208087" lvl="2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s-ES" altLang="pt-BR" sz="20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s-ES" altLang="pt-BR" sz="20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s-ES" altLang="pt-BR" sz="20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s-ES" altLang="pt-BR" sz="2000" b="1" dirty="0">
                <a:solidFill>
                  <a:schemeClr val="tx1"/>
                </a:solidFill>
                <a:latin typeface="+mn-lt"/>
              </a:rPr>
              <a:t>F</a:t>
            </a:r>
            <a:r>
              <a:rPr lang="pt-BR" altLang="pt-BR" sz="2000" b="1" dirty="0" err="1">
                <a:solidFill>
                  <a:schemeClr val="tx1"/>
                </a:solidFill>
                <a:latin typeface="+mn-lt"/>
              </a:rPr>
              <a:t>ontes</a:t>
            </a:r>
            <a:r>
              <a:rPr lang="pt-BR" altLang="pt-BR" sz="2000" dirty="0">
                <a:solidFill>
                  <a:schemeClr val="tx1"/>
                </a:solidFill>
                <a:latin typeface="+mn-lt"/>
              </a:rPr>
              <a:t>: I</a:t>
            </a:r>
            <a:r>
              <a:rPr lang="pt-BR" altLang="pt-BR" sz="2000" dirty="0">
                <a:solidFill>
                  <a:schemeClr val="tx1"/>
                </a:solidFill>
              </a:rPr>
              <a:t>NFOPEN/2021.</a:t>
            </a:r>
            <a:endParaRPr lang="pt-BR" altLang="pt-B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675" name="Retângulo 5"/>
          <p:cNvSpPr>
            <a:spLocks noChangeArrowheads="1"/>
          </p:cNvSpPr>
          <p:nvPr/>
        </p:nvSpPr>
        <p:spPr bwMode="auto">
          <a:xfrm>
            <a:off x="1404938" y="115888"/>
            <a:ext cx="6119812" cy="554037"/>
          </a:xfrm>
          <a:prstGeom prst="rect">
            <a:avLst/>
          </a:prstGeom>
          <a:noFill/>
          <a:ln w="25400">
            <a:solidFill>
              <a:srgbClr val="EAE4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3000" b="1" dirty="0">
                <a:solidFill>
                  <a:schemeClr val="tx2"/>
                </a:solidFill>
              </a:rPr>
              <a:t>Panorama da População Carcerária</a:t>
            </a:r>
          </a:p>
        </p:txBody>
      </p:sp>
      <p:pic>
        <p:nvPicPr>
          <p:cNvPr id="4" name="Imagem 3" descr="IMG-20201113-WA002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7" y="4797152"/>
            <a:ext cx="2376264" cy="16561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C03C2AD-357E-B6F0-5558-2A2783FF8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" y="1583259"/>
            <a:ext cx="4935135" cy="369148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280EE87-0C1E-5A77-30B7-DD31789B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36712"/>
            <a:ext cx="6796608" cy="626328"/>
          </a:xfrm>
        </p:spPr>
        <p:txBody>
          <a:bodyPr>
            <a:normAutofit fontScale="90000"/>
          </a:bodyPr>
          <a:lstStyle/>
          <a:p>
            <a:r>
              <a:rPr lang="pt-BR" dirty="0"/>
              <a:t>Visita da Secretaria Municipal de saúde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C2FC31-B285-9E91-C35D-540A12C7F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7049"/>
            <a:ext cx="4499992" cy="33659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sz="4800" dirty="0">
              <a:solidFill>
                <a:srgbClr val="007033"/>
              </a:solidFill>
            </a:endParaRPr>
          </a:p>
          <a:p>
            <a:pPr algn="ctr">
              <a:buNone/>
            </a:pPr>
            <a:endParaRPr lang="pt-BR" sz="4800" dirty="0">
              <a:solidFill>
                <a:srgbClr val="007033"/>
              </a:solidFill>
            </a:endParaRPr>
          </a:p>
          <a:p>
            <a:pPr algn="ctr">
              <a:buNone/>
            </a:pPr>
            <a:r>
              <a:rPr lang="pt-BR" sz="4800" dirty="0">
                <a:solidFill>
                  <a:srgbClr val="007033"/>
                </a:solidFill>
              </a:rPr>
              <a:t>Obrigada!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sz="2000" dirty="0" err="1"/>
              <a:t>Enfª</a:t>
            </a:r>
            <a:r>
              <a:rPr lang="pt-BR" sz="2000" dirty="0"/>
              <a:t>.</a:t>
            </a:r>
            <a:r>
              <a:rPr lang="pt-BR" sz="2000" dirty="0" err="1"/>
              <a:t>Pauline</a:t>
            </a:r>
            <a:r>
              <a:rPr lang="pt-BR" sz="2000" dirty="0"/>
              <a:t> Souza</a:t>
            </a:r>
          </a:p>
          <a:p>
            <a:pPr algn="ctr">
              <a:buNone/>
            </a:pPr>
            <a:r>
              <a:rPr lang="pt-BR" sz="2000" dirty="0"/>
              <a:t>Coordenação Saúde Prisional- Charqueadas/RS</a:t>
            </a:r>
          </a:p>
        </p:txBody>
      </p:sp>
      <p:pic>
        <p:nvPicPr>
          <p:cNvPr id="4" name="Imagem 3" descr="IMG-20201113-WA00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63284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12713" y="6237288"/>
            <a:ext cx="2792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400" dirty="0">
                <a:solidFill>
                  <a:schemeClr val="tx2"/>
                </a:solidFill>
                <a:latin typeface="+mn-lt"/>
              </a:rPr>
              <a:t>Fonte: </a:t>
            </a:r>
            <a:r>
              <a:rPr lang="pt-BR" altLang="pt-BR" sz="2400" dirty="0" err="1">
                <a:solidFill>
                  <a:schemeClr val="tx2"/>
                </a:solidFill>
                <a:latin typeface="+mn-lt"/>
              </a:rPr>
              <a:t>Infopen</a:t>
            </a:r>
            <a:endParaRPr lang="pt-BR" altLang="pt-BR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700" name="Retângulo 7"/>
          <p:cNvSpPr>
            <a:spLocks noChangeArrowheads="1"/>
          </p:cNvSpPr>
          <p:nvPr/>
        </p:nvSpPr>
        <p:spPr bwMode="auto">
          <a:xfrm>
            <a:off x="611188" y="11113"/>
            <a:ext cx="8208962" cy="461962"/>
          </a:xfrm>
          <a:prstGeom prst="rect">
            <a:avLst/>
          </a:prstGeom>
          <a:noFill/>
          <a:ln w="25400">
            <a:solidFill>
              <a:srgbClr val="EAE4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 b="1">
                <a:solidFill>
                  <a:schemeClr val="tx2"/>
                </a:solidFill>
              </a:rPr>
              <a:t>Perfil Populacional</a:t>
            </a:r>
          </a:p>
        </p:txBody>
      </p:sp>
      <p:graphicFrame>
        <p:nvGraphicFramePr>
          <p:cNvPr id="29701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960364"/>
              </p:ext>
            </p:extLst>
          </p:nvPr>
        </p:nvGraphicFramePr>
        <p:xfrm>
          <a:off x="323850" y="623341"/>
          <a:ext cx="7894737" cy="369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803895" imgH="3097036" progId="Excel.Sheet.8">
                  <p:embed/>
                </p:oleObj>
              </mc:Choice>
              <mc:Fallback>
                <p:oleObj r:id="rId3" imgW="5803895" imgH="3097036" progId="Excel.Sheet.8">
                  <p:embed/>
                  <p:pic>
                    <p:nvPicPr>
                      <p:cNvPr id="0" name="Gráfico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3341"/>
                        <a:ext cx="7894737" cy="3690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tângulo 9"/>
          <p:cNvSpPr>
            <a:spLocks noChangeArrowheads="1"/>
          </p:cNvSpPr>
          <p:nvPr/>
        </p:nvSpPr>
        <p:spPr bwMode="auto">
          <a:xfrm>
            <a:off x="323850" y="4710113"/>
            <a:ext cx="2160588" cy="461962"/>
          </a:xfrm>
          <a:prstGeom prst="rect">
            <a:avLst/>
          </a:prstGeom>
          <a:noFill/>
          <a:ln w="25400">
            <a:solidFill>
              <a:srgbClr val="EAE4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chemeClr val="tx2"/>
                </a:solidFill>
              </a:rPr>
              <a:t>ESCOLARIDADE</a:t>
            </a:r>
          </a:p>
        </p:txBody>
      </p:sp>
      <p:pic>
        <p:nvPicPr>
          <p:cNvPr id="6" name="Imagem 5" descr="IMG-20201113-WA002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5445224"/>
            <a:ext cx="2714625" cy="9536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Atenção PRIMÁRIA no sistema prisional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400" dirty="0"/>
              <a:t>Promoção da cidadania e inclusão; 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Atenção integral, resolutiva, preventiva, contínua e de qualidade.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Controle e redução de agravos.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Respeito a diversidade étnico-racial, necessidades físicas e mentais.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Econômico-sociais, concepções culturais e religiosas ao gênero, a orientação sexual e a identidade de gênero.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Intersetorialidade.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5812"/>
              </p:ext>
            </p:extLst>
          </p:nvPr>
        </p:nvGraphicFramePr>
        <p:xfrm>
          <a:off x="126554" y="540554"/>
          <a:ext cx="8641209" cy="6272996"/>
        </p:xfrm>
        <a:graphic>
          <a:graphicData uri="http://schemas.openxmlformats.org/drawingml/2006/table">
            <a:tbl>
              <a:tblPr/>
              <a:tblGrid>
                <a:gridCol w="266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PMEC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PASC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PEJ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0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Médico  clínico (50h)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Médico clínico  (20</a:t>
                      </a:r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h)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Médico clínico (40</a:t>
                      </a:r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h)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Enfermeiros</a:t>
                      </a:r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(30h/20h)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Enfermeiro (20h)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Enfermeiros (20h /20h)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Téc. de Enfermagem (40hs/40hs)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Téc. de Enfermagem (40h)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Téc. de Enfermagem(40h/40h)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Cirurgião-dentista(20h/30h)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Cirurgião-dentista (20h)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Cirurgião-dentista(20h/20h)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Auxiliar de Higiene    Bucal(20h/30h)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</a:t>
                      </a:r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Auxiliar de Saúde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Bucal (20h)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 Auxiliar de</a:t>
                      </a:r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Saúde Bucal(40h)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52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  Saúde mental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 Psiquiatra (30h)</a:t>
                      </a:r>
                      <a:endParaRPr lang="pt-BR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Saúde mental optativa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  Saúde mental optativa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44454" marR="444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PEC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 CPA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Médico  clínico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1"/>
                          </a:solidFill>
                        </a:rPr>
                        <a:t>IPCH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Téc. de Enfermagem (40hs)</a:t>
                      </a:r>
                    </a:p>
                    <a:p>
                      <a:pPr algn="l" rtl="0" fontAlgn="ctr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Enfermeiro (20h)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Téc. de Enfermagem (40hs)</a:t>
                      </a:r>
                    </a:p>
                    <a:p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 algn="l" rtl="0" fontAlgn="ctr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Téc. de Enfermagem (40h)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pPr algn="l" rtl="0" fontAlgn="ctr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Cirurgião-dentista (20h)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2442">
                <a:tc>
                  <a:txBody>
                    <a:bodyPr/>
                    <a:lstStyle/>
                    <a:p>
                      <a:endParaRPr lang="pt-BR" sz="1100">
                        <a:solidFill>
                          <a:schemeClr val="bg1"/>
                        </a:solidFill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Técnico de Higiene Bucal (20h)</a:t>
                      </a: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pt-BR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  Saúde mental </a:t>
                      </a:r>
                      <a:r>
                        <a:rPr lang="pt-BR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(30h)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A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5591" marR="5591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A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7935" name="Retângulo 3"/>
          <p:cNvSpPr>
            <a:spLocks noChangeArrowheads="1"/>
          </p:cNvSpPr>
          <p:nvPr/>
        </p:nvSpPr>
        <p:spPr bwMode="auto">
          <a:xfrm>
            <a:off x="684213" y="44450"/>
            <a:ext cx="8064500" cy="461963"/>
          </a:xfrm>
          <a:prstGeom prst="rect">
            <a:avLst/>
          </a:prstGeom>
          <a:noFill/>
          <a:ln w="25400">
            <a:solidFill>
              <a:srgbClr val="EAE4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 dirty="0">
                <a:solidFill>
                  <a:schemeClr val="tx2"/>
                </a:solidFill>
              </a:rPr>
              <a:t>Composição das Equipes de Atenção Básica Prisional (</a:t>
            </a:r>
            <a:r>
              <a:rPr lang="pt-BR" altLang="pt-BR" sz="2400" b="1" dirty="0" err="1">
                <a:solidFill>
                  <a:schemeClr val="tx2"/>
                </a:solidFill>
              </a:rPr>
              <a:t>EABp</a:t>
            </a:r>
            <a:r>
              <a:rPr lang="pt-BR" altLang="pt-BR" sz="2400" b="1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48072"/>
          </a:xfrm>
        </p:spPr>
        <p:txBody>
          <a:bodyPr>
            <a:normAutofit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Ser base: </a:t>
            </a:r>
            <a:r>
              <a:rPr lang="pt-BR" sz="2400" dirty="0"/>
              <a:t>Ser a modalidade de serviço de saúde com um elevado grau de capilaridade e descentralização.</a:t>
            </a:r>
          </a:p>
          <a:p>
            <a:pPr>
              <a:buNone/>
            </a:pPr>
            <a:endParaRPr lang="pt-BR" sz="2400" dirty="0"/>
          </a:p>
          <a:p>
            <a:r>
              <a:rPr lang="pt-BR" b="1" dirty="0"/>
              <a:t>Ser resolutivo: </a:t>
            </a:r>
            <a:r>
              <a:rPr lang="pt-BR" sz="2400" dirty="0"/>
              <a:t>identificar riscos, necessidades de saúde, articulando tecnologias e cuidado individual e coletivo.</a:t>
            </a:r>
          </a:p>
          <a:p>
            <a:pPr>
              <a:buNone/>
            </a:pPr>
            <a:endParaRPr lang="pt-BR" sz="2400" dirty="0"/>
          </a:p>
          <a:p>
            <a:r>
              <a:rPr lang="pt-BR" b="1" dirty="0"/>
              <a:t>Construir vínculos: </a:t>
            </a:r>
            <a:r>
              <a:rPr lang="pt-BR" sz="2400" dirty="0"/>
              <a:t>positivos e intervenções clínicas e sanitariamente efetivas.</a:t>
            </a:r>
          </a:p>
          <a:p>
            <a:pPr>
              <a:buNone/>
            </a:pPr>
            <a:endParaRPr lang="pt-BR" sz="2400" dirty="0"/>
          </a:p>
          <a:p>
            <a:r>
              <a:rPr lang="pt-BR" b="1" dirty="0"/>
              <a:t>Perspectiva</a:t>
            </a:r>
            <a:r>
              <a:rPr lang="pt-BR" sz="2400" b="1" dirty="0"/>
              <a:t>:</a:t>
            </a:r>
            <a:r>
              <a:rPr lang="pt-BR" sz="2400" dirty="0"/>
              <a:t> autonomia dos indivíduos e grupos sociais.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Coordenar o cuidado: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r>
              <a:rPr lang="pt-BR" sz="2000" dirty="0"/>
              <a:t>Elaborar, acompanhar, gerir projetos terapêuticos, acompanhar, organizar fluxo dos usuários.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/>
              <a:t>Responsabilidades em linha horizontal dos usuários mas com divisão de responsabilidades e eixos de fluxos com as casas. 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/>
              <a:t>Articulação de rede de saúde.</a:t>
            </a:r>
          </a:p>
          <a:p>
            <a:pPr>
              <a:buNone/>
            </a:pPr>
            <a:endParaRPr lang="pt-BR" sz="2000" dirty="0"/>
          </a:p>
          <a:p>
            <a:r>
              <a:rPr lang="pt-BR" sz="2000" dirty="0"/>
              <a:t>TDO para os pacientes com dificuldade de auto-cuidado e não adere ao tratamento. (TB, IST, Saúde mental...)</a:t>
            </a:r>
          </a:p>
          <a:p>
            <a:pPr>
              <a:buNone/>
            </a:pPr>
            <a:r>
              <a:rPr lang="pt-BR" sz="2000" dirty="0"/>
              <a:t> </a:t>
            </a:r>
          </a:p>
          <a:p>
            <a:r>
              <a:rPr lang="pt-BR" sz="2000" dirty="0"/>
              <a:t>Acompanhamento de pacientes que retornaram da atenção secundária e da alta complexidade. 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Fluxos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Porta de entrada em 100% dos apenados; 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TB;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ISTS;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COVID-19;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Imunizações;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Exames laboratoriais e de imagens;</a:t>
            </a:r>
          </a:p>
          <a:p>
            <a:r>
              <a:rPr lang="pt-BR" sz="2800" dirty="0" err="1">
                <a:solidFill>
                  <a:schemeClr val="tx2">
                    <a:lumMod val="75000"/>
                  </a:schemeClr>
                </a:solidFill>
              </a:rPr>
              <a:t>Matriciamento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Cadastro de pacientes no </a:t>
            </a:r>
            <a:r>
              <a:rPr lang="pt-BR" sz="2800" dirty="0" err="1">
                <a:solidFill>
                  <a:schemeClr val="tx2">
                    <a:lumMod val="75000"/>
                  </a:schemeClr>
                </a:solidFill>
              </a:rPr>
              <a:t>Gercon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Discussão de caso no tele saúde;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Encaminhamentos de pacientes para AHVN e outros.</a:t>
            </a:r>
          </a:p>
        </p:txBody>
      </p:sp>
      <p:pic>
        <p:nvPicPr>
          <p:cNvPr id="4" name="Imagem 3" descr="IMG-20201113-WA00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2714625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655638" y="282575"/>
            <a:ext cx="8353425" cy="1077218"/>
          </a:xfrm>
          <a:prstGeom prst="rect">
            <a:avLst/>
          </a:prstGeom>
          <a:noFill/>
          <a:ln w="25400">
            <a:solidFill>
              <a:srgbClr val="EAE4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3200" b="1" dirty="0">
                <a:solidFill>
                  <a:schemeClr val="tx2"/>
                </a:solidFill>
              </a:rPr>
              <a:t>Perfil de Atendimento e Agravos Epidemiológicos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790575" y="2060575"/>
            <a:ext cx="8353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endParaRPr lang="pt-BR" altLang="pt-BR" sz="240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3012" name="Retângulo 3"/>
          <p:cNvSpPr>
            <a:spLocks noChangeArrowheads="1"/>
          </p:cNvSpPr>
          <p:nvPr/>
        </p:nvSpPr>
        <p:spPr bwMode="auto">
          <a:xfrm>
            <a:off x="179388" y="1125538"/>
            <a:ext cx="8604250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chemeClr val="bg1"/>
              </a:buClr>
              <a:defRPr/>
            </a:pPr>
            <a:endParaRPr lang="pt-BR" alt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Clr>
                <a:schemeClr val="bg1"/>
              </a:buClr>
              <a:defRPr/>
            </a:pPr>
            <a:r>
              <a:rPr lang="pt-BR" alt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Prevalência  de doenças </a:t>
            </a:r>
          </a:p>
          <a:p>
            <a:pPr algn="just" eaLnBrk="1" hangingPunct="1">
              <a:buClr>
                <a:schemeClr val="bg1"/>
              </a:buClr>
              <a:defRPr/>
            </a:pPr>
            <a:r>
              <a:rPr lang="pt-BR" altLang="pt-BR" sz="2400" dirty="0">
                <a:latin typeface="+mn-lt"/>
                <a:cs typeface="+mn-cs"/>
              </a:rPr>
              <a:t> - </a:t>
            </a:r>
            <a:r>
              <a:rPr lang="pt-BR" altLang="pt-BR" sz="2000" dirty="0">
                <a:latin typeface="Arial" pitchFamily="34" charset="0"/>
                <a:cs typeface="Arial" pitchFamily="34" charset="0"/>
              </a:rPr>
              <a:t>Tuberculose, 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  - HIV/aids, 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- Hepatites,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 - Sífilis, 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 -Dermatites, 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 - HAS e DM,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pt-BR" altLang="pt-BR" sz="2000" dirty="0" err="1">
                <a:latin typeface="Arial" pitchFamily="34" charset="0"/>
                <a:cs typeface="Arial" pitchFamily="34" charset="0"/>
              </a:rPr>
              <a:t>Covid</a:t>
            </a:r>
            <a:r>
              <a:rPr lang="pt-BR" altLang="pt-BR" sz="2000" dirty="0">
                <a:latin typeface="Arial" pitchFamily="34" charset="0"/>
                <a:cs typeface="Arial" pitchFamily="34" charset="0"/>
              </a:rPr>
              <a:t>-19,</a:t>
            </a: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pt-BR" altLang="pt-BR" sz="2000" dirty="0">
                <a:latin typeface="Arial" pitchFamily="34" charset="0"/>
                <a:cs typeface="Arial" pitchFamily="34" charset="0"/>
              </a:rPr>
              <a:t>- Transtornos mentais e comportamentais.</a:t>
            </a:r>
          </a:p>
          <a:p>
            <a:pPr algn="just" eaLnBrk="1" hangingPunct="1">
              <a:buClr>
                <a:schemeClr val="bg1"/>
              </a:buClr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buFont typeface="Wingdings" pitchFamily="2" charset="2"/>
              <a:buChar char="ü"/>
              <a:defRPr/>
            </a:pPr>
            <a:endParaRPr lang="pt-BR" altLang="pt-BR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chemeClr val="bg1"/>
              </a:buClr>
              <a:defRPr/>
            </a:pPr>
            <a:endParaRPr lang="pt-BR" altLang="pt-BR" dirty="0">
              <a:latin typeface="Times New Roman" pitchFamily="18" charset="0"/>
              <a:cs typeface="+mn-cs"/>
            </a:endParaRPr>
          </a:p>
        </p:txBody>
      </p:sp>
      <p:pic>
        <p:nvPicPr>
          <p:cNvPr id="5" name="Imagem 4" descr="IMG-20201113-WA00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80" y="5373216"/>
            <a:ext cx="2714625" cy="1124744"/>
          </a:xfrm>
          <a:prstGeom prst="rect">
            <a:avLst/>
          </a:prstGeom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o">
  <a:themeElements>
    <a:clrScheme name="Personalizada 1">
      <a:dk1>
        <a:sysClr val="windowText" lastClr="000000"/>
      </a:dk1>
      <a:lt1>
        <a:sysClr val="window" lastClr="FFFFFF"/>
      </a:lt1>
      <a:dk2>
        <a:srgbClr val="008A3E"/>
      </a:dk2>
      <a:lt2>
        <a:srgbClr val="FF00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19362</TotalTime>
  <Words>775</Words>
  <Application>Microsoft Office PowerPoint</Application>
  <PresentationFormat>Apresentação na tela (4:3)</PresentationFormat>
  <Paragraphs>208</Paragraphs>
  <Slides>21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Liberation Serif</vt:lpstr>
      <vt:lpstr>Times New Roman</vt:lpstr>
      <vt:lpstr>Trebuchet MS</vt:lpstr>
      <vt:lpstr>Wingdings</vt:lpstr>
      <vt:lpstr>Wingdings 2</vt:lpstr>
      <vt:lpstr>1_Tema do Office</vt:lpstr>
      <vt:lpstr>Personalizar design</vt:lpstr>
      <vt:lpstr>Opulento</vt:lpstr>
      <vt:lpstr>Microsoft Excel 97-2003 Worksheet</vt:lpstr>
      <vt:lpstr>Apresentação do PowerPoint</vt:lpstr>
      <vt:lpstr>Apresentação do PowerPoint</vt:lpstr>
      <vt:lpstr>Apresentação do PowerPoint</vt:lpstr>
      <vt:lpstr>Atenção PRIMÁRIA no sistema prisional</vt:lpstr>
      <vt:lpstr>Apresentação do PowerPoint</vt:lpstr>
      <vt:lpstr>Objetivos</vt:lpstr>
      <vt:lpstr>Coordenar o cuidado: </vt:lpstr>
      <vt:lpstr>Fluxos</vt:lpstr>
      <vt:lpstr>Apresentação do PowerPoint</vt:lpstr>
      <vt:lpstr>Quantitativos de atendimentos</vt:lpstr>
      <vt:lpstr>Apresentação do PowerPoint</vt:lpstr>
      <vt:lpstr>QUANTITATIVO DE ATENDIMENTO</vt:lpstr>
      <vt:lpstr>Apresentação do PowerPoint</vt:lpstr>
      <vt:lpstr>Apresentação do PowerPoint</vt:lpstr>
      <vt:lpstr>Equipes Saúde Prisional- AHVN</vt:lpstr>
      <vt:lpstr>Apresentação do PowerPoint</vt:lpstr>
      <vt:lpstr>Apresentação do PowerPoint</vt:lpstr>
      <vt:lpstr>Apresentação do PowerPoint</vt:lpstr>
      <vt:lpstr>Apresentação do PowerPoint</vt:lpstr>
      <vt:lpstr>Visita da Secretaria Municipal de saúde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Martins Jose dos Santos</dc:creator>
  <cp:lastModifiedBy>Usuario</cp:lastModifiedBy>
  <cp:revision>894</cp:revision>
  <dcterms:created xsi:type="dcterms:W3CDTF">2014-07-18T13:58:52Z</dcterms:created>
  <dcterms:modified xsi:type="dcterms:W3CDTF">2022-09-14T16:09:18Z</dcterms:modified>
</cp:coreProperties>
</file>